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27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90" r:id="rId10"/>
    <p:sldId id="279" r:id="rId11"/>
    <p:sldId id="298" r:id="rId12"/>
    <p:sldId id="299" r:id="rId13"/>
    <p:sldId id="291" r:id="rId14"/>
    <p:sldId id="268" r:id="rId15"/>
    <p:sldId id="293" r:id="rId16"/>
    <p:sldId id="294" r:id="rId17"/>
    <p:sldId id="292" r:id="rId18"/>
    <p:sldId id="300" r:id="rId19"/>
    <p:sldId id="295" r:id="rId20"/>
    <p:sldId id="301" r:id="rId21"/>
    <p:sldId id="302" r:id="rId22"/>
    <p:sldId id="296" r:id="rId23"/>
    <p:sldId id="297" r:id="rId24"/>
    <p:sldId id="303" r:id="rId25"/>
    <p:sldId id="278" r:id="rId2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 snapToGrid="0"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3943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4229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19" y="476818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Международный Фестиваль</a:t>
            </a:r>
            <a:br>
              <a:rPr lang="ru-RU" b="1" dirty="0"/>
            </a:br>
            <a:r>
              <a:rPr lang="ru-RU" b="1" dirty="0"/>
              <a:t>«Река Великая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sz="3600" dirty="0"/>
              <a:t>Традиции. Культура. Экология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720739" y="5087390"/>
            <a:ext cx="7572895" cy="1296594"/>
          </a:xfrm>
        </p:spPr>
        <p:txBody>
          <a:bodyPr>
            <a:normAutofit fontScale="92500" lnSpcReduction="20000"/>
          </a:bodyPr>
          <a:lstStyle/>
          <a:p>
            <a:endParaRPr lang="ru-RU" sz="2800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При поддержке Государственного</a:t>
            </a:r>
          </a:p>
          <a:p>
            <a:r>
              <a:rPr lang="ru-RU" dirty="0">
                <a:solidFill>
                  <a:schemeClr val="tx2"/>
                </a:solidFill>
              </a:rPr>
              <a:t>комитета Псковской области по культуре</a:t>
            </a:r>
          </a:p>
          <a:p>
            <a:pPr lvl="0"/>
            <a:r>
              <a:rPr lang="en-US" u="sng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www.rekavelikaya.ru</a:t>
            </a:r>
            <a:endParaRPr lang="ru-RU" u="sng" dirty="0">
              <a:solidFill>
                <a:schemeClr val="tx2"/>
              </a:solidFill>
              <a:ea typeface="Calibri"/>
              <a:cs typeface="Calibri"/>
              <a:sym typeface="Calibri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69622" y="255382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+mj-lt"/>
              </a:rPr>
              <a:t>г. Псков </a:t>
            </a:r>
          </a:p>
          <a:p>
            <a:pPr algn="ctr"/>
            <a:r>
              <a:rPr lang="ru-RU" sz="2800" b="1" dirty="0">
                <a:solidFill>
                  <a:schemeClr val="tx2"/>
                </a:solidFill>
                <a:latin typeface="+mj-lt"/>
              </a:rPr>
              <a:t>Россия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6,7,8 июля </a:t>
            </a:r>
            <a:r>
              <a:rPr lang="ru-RU" sz="2800" b="1" dirty="0">
                <a:solidFill>
                  <a:schemeClr val="tx2"/>
                </a:solidFill>
                <a:latin typeface="+mj-lt"/>
              </a:rPr>
              <a:t>2018</a:t>
            </a:r>
          </a:p>
        </p:txBody>
      </p:sp>
      <p:pic>
        <p:nvPicPr>
          <p:cNvPr id="5" name="Picture 2" descr="C:\Users\Аринаджи\Documents\Презентация РВ 2018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4" y="4139626"/>
            <a:ext cx="2552007" cy="26170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59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3448"/>
            <a:ext cx="9144000" cy="56794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Музыка, пение, танцы, обряды, обычаи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Река Великая 2017\Фото Река Великая\DSCF2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8473" y="1731125"/>
            <a:ext cx="6658494" cy="49938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4770" y="2321377"/>
            <a:ext cx="7855527" cy="184328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Дом, среда обитания, приусадебное хозяйство, </a:t>
            </a:r>
          </a:p>
          <a:p>
            <a:pPr marL="0" indent="0" algn="ctr">
              <a:buNone/>
            </a:pPr>
            <a:r>
              <a:rPr lang="ru-RU" dirty="0" smtClean="0"/>
              <a:t>эко-продукция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быта</a:t>
            </a:r>
            <a:endParaRPr lang="ru-RU" dirty="0"/>
          </a:p>
        </p:txBody>
      </p:sp>
      <p:pic>
        <p:nvPicPr>
          <p:cNvPr id="4" name="Shape 147"/>
          <p:cNvPicPr preferRelativeResize="0"/>
          <p:nvPr/>
        </p:nvPicPr>
        <p:blipFill rotWithShape="1">
          <a:blip r:embed="rId2">
            <a:alphaModFix/>
          </a:blip>
          <a:srcRect b="4897"/>
          <a:stretch/>
        </p:blipFill>
        <p:spPr>
          <a:xfrm>
            <a:off x="3327422" y="4601875"/>
            <a:ext cx="2466974" cy="17573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hape 148"/>
          <p:cNvPicPr preferRelativeResize="0"/>
          <p:nvPr/>
        </p:nvPicPr>
        <p:blipFill rotWithShape="1">
          <a:blip r:embed="rId3">
            <a:alphaModFix/>
          </a:blip>
          <a:srcRect b="3826"/>
          <a:stretch/>
        </p:blipFill>
        <p:spPr>
          <a:xfrm>
            <a:off x="390641" y="3782510"/>
            <a:ext cx="2628899" cy="1667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hape 149"/>
          <p:cNvPicPr preferRelativeResize="0"/>
          <p:nvPr/>
        </p:nvPicPr>
        <p:blipFill rotWithShape="1">
          <a:blip r:embed="rId4">
            <a:alphaModFix/>
          </a:blip>
          <a:srcRect b="4079"/>
          <a:stretch/>
        </p:blipFill>
        <p:spPr>
          <a:xfrm>
            <a:off x="6201719" y="3782510"/>
            <a:ext cx="2628899" cy="1671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83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753"/>
            <a:ext cx="916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Культура здоровья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Shape 155"/>
          <p:cNvGrpSpPr/>
          <p:nvPr/>
        </p:nvGrpSpPr>
        <p:grpSpPr>
          <a:xfrm>
            <a:off x="1848254" y="1734224"/>
            <a:ext cx="5615573" cy="4906598"/>
            <a:chOff x="1116648" y="2859"/>
            <a:chExt cx="5615573" cy="4906598"/>
          </a:xfrm>
        </p:grpSpPr>
        <p:sp>
          <p:nvSpPr>
            <p:cNvPr id="4" name="Shape 156"/>
            <p:cNvSpPr/>
            <p:nvPr/>
          </p:nvSpPr>
          <p:spPr>
            <a:xfrm rot="10800000">
              <a:off x="1512722" y="2859"/>
              <a:ext cx="5219498" cy="792149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BEDBFF"/>
                </a:gs>
                <a:gs pos="35000">
                  <a:srgbClr val="D1E5FE"/>
                </a:gs>
                <a:gs pos="100000">
                  <a:srgbClr val="EEF5FF"/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" name="Shape 157"/>
            <p:cNvSpPr txBox="1"/>
            <p:nvPr/>
          </p:nvSpPr>
          <p:spPr>
            <a:xfrm>
              <a:off x="1710759" y="2860"/>
              <a:ext cx="5021461" cy="792149"/>
            </a:xfrm>
            <a:prstGeom prst="rect">
              <a:avLst/>
            </a:prstGeom>
            <a:noFill/>
            <a:ln>
              <a:noFill/>
            </a:ln>
          </p:spPr>
          <p:txBody>
            <a:bodyPr lIns="349300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70"/>
                </a:spcAft>
                <a:buSzPct val="25000"/>
                <a:buNone/>
              </a:pPr>
              <a:r>
                <a:rPr lang="ru-RU" sz="2000" b="0" i="0" u="none" strike="noStrike" cap="none" baseline="0" dirty="0">
                  <a:solidFill>
                    <a:schemeClr val="tx2"/>
                  </a:solidFill>
                  <a:latin typeface="+mn-lt"/>
                  <a:ea typeface="Calibri"/>
                  <a:cs typeface="Calibri"/>
                  <a:sym typeface="Calibri"/>
                </a:rPr>
                <a:t>Культура сохранения и поддержания </a:t>
              </a:r>
              <a:br>
                <a:rPr lang="ru-RU" sz="2000" b="0" i="0" u="none" strike="noStrike" cap="none" baseline="0" dirty="0">
                  <a:solidFill>
                    <a:schemeClr val="tx2"/>
                  </a:solidFill>
                  <a:latin typeface="+mn-lt"/>
                  <a:ea typeface="Calibri"/>
                  <a:cs typeface="Calibri"/>
                  <a:sym typeface="Calibri"/>
                </a:rPr>
              </a:br>
              <a:r>
                <a:rPr lang="ru-RU" sz="2000" b="0" i="0" u="none" strike="noStrike" cap="none" baseline="0" dirty="0">
                  <a:solidFill>
                    <a:schemeClr val="tx2"/>
                  </a:solidFill>
                  <a:latin typeface="+mn-lt"/>
                  <a:ea typeface="Calibri"/>
                  <a:cs typeface="Calibri"/>
                  <a:sym typeface="Calibri"/>
                </a:rPr>
                <a:t>здоровья</a:t>
              </a:r>
            </a:p>
          </p:txBody>
        </p:sp>
        <p:sp>
          <p:nvSpPr>
            <p:cNvPr id="6" name="Shape 158"/>
            <p:cNvSpPr/>
            <p:nvPr/>
          </p:nvSpPr>
          <p:spPr>
            <a:xfrm>
              <a:off x="1116648" y="2860"/>
              <a:ext cx="792149" cy="792149"/>
            </a:xfrm>
            <a:prstGeom prst="ellipse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59"/>
            <p:cNvSpPr/>
            <p:nvPr/>
          </p:nvSpPr>
          <p:spPr>
            <a:xfrm rot="10800000">
              <a:off x="1512722" y="1031472"/>
              <a:ext cx="5219498" cy="792149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BEDBFF"/>
                </a:gs>
                <a:gs pos="35000">
                  <a:srgbClr val="D1E5FE"/>
                </a:gs>
                <a:gs pos="100000">
                  <a:srgbClr val="EEF5FF"/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60"/>
            <p:cNvSpPr txBox="1"/>
            <p:nvPr/>
          </p:nvSpPr>
          <p:spPr>
            <a:xfrm>
              <a:off x="1710759" y="1031471"/>
              <a:ext cx="5021461" cy="792149"/>
            </a:xfrm>
            <a:prstGeom prst="rect">
              <a:avLst/>
            </a:prstGeom>
            <a:noFill/>
            <a:ln>
              <a:noFill/>
            </a:ln>
          </p:spPr>
          <p:txBody>
            <a:bodyPr lIns="349300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70"/>
                </a:spcAft>
                <a:buSzPct val="25000"/>
                <a:buNone/>
              </a:pPr>
              <a:r>
                <a:rPr lang="ru-RU" sz="2000" b="0" i="0" u="none" strike="noStrike" cap="none" baseline="0" dirty="0">
                  <a:solidFill>
                    <a:schemeClr val="tx2"/>
                  </a:solidFill>
                  <a:latin typeface="+mn-lt"/>
                  <a:ea typeface="Calibri"/>
                  <a:cs typeface="Calibri"/>
                  <a:sym typeface="Calibri"/>
                </a:rPr>
                <a:t>Русская баня</a:t>
              </a:r>
            </a:p>
          </p:txBody>
        </p:sp>
        <p:sp>
          <p:nvSpPr>
            <p:cNvPr id="9" name="Shape 161"/>
            <p:cNvSpPr/>
            <p:nvPr/>
          </p:nvSpPr>
          <p:spPr>
            <a:xfrm>
              <a:off x="1116648" y="1031471"/>
              <a:ext cx="792149" cy="792149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62"/>
            <p:cNvSpPr/>
            <p:nvPr/>
          </p:nvSpPr>
          <p:spPr>
            <a:xfrm rot="10800000">
              <a:off x="1512722" y="2060084"/>
              <a:ext cx="5219498" cy="792149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BEDBFF"/>
                </a:gs>
                <a:gs pos="35000">
                  <a:srgbClr val="D1E5FE"/>
                </a:gs>
                <a:gs pos="100000">
                  <a:srgbClr val="EEF5FF"/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63"/>
            <p:cNvSpPr txBox="1"/>
            <p:nvPr/>
          </p:nvSpPr>
          <p:spPr>
            <a:xfrm>
              <a:off x="1710759" y="2060084"/>
              <a:ext cx="5021461" cy="792149"/>
            </a:xfrm>
            <a:prstGeom prst="rect">
              <a:avLst/>
            </a:prstGeom>
            <a:noFill/>
            <a:ln>
              <a:noFill/>
            </a:ln>
          </p:spPr>
          <p:txBody>
            <a:bodyPr lIns="349300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70"/>
                </a:spcAft>
                <a:buSzPct val="25000"/>
                <a:buNone/>
              </a:pPr>
              <a:r>
                <a:rPr lang="ru-RU" sz="2000" b="0" i="0" u="none" strike="noStrike" cap="none" baseline="0" dirty="0">
                  <a:solidFill>
                    <a:schemeClr val="tx2"/>
                  </a:solidFill>
                  <a:latin typeface="+mn-lt"/>
                  <a:ea typeface="Calibri"/>
                  <a:cs typeface="Calibri"/>
                  <a:sym typeface="Calibri"/>
                </a:rPr>
                <a:t>Чаи, настои ,травы</a:t>
              </a:r>
            </a:p>
          </p:txBody>
        </p:sp>
        <p:sp>
          <p:nvSpPr>
            <p:cNvPr id="12" name="Shape 164"/>
            <p:cNvSpPr/>
            <p:nvPr/>
          </p:nvSpPr>
          <p:spPr>
            <a:xfrm>
              <a:off x="1116648" y="2060084"/>
              <a:ext cx="792149" cy="792149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65"/>
            <p:cNvSpPr/>
            <p:nvPr/>
          </p:nvSpPr>
          <p:spPr>
            <a:xfrm rot="10800000">
              <a:off x="1512722" y="3088697"/>
              <a:ext cx="5219498" cy="792149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BEDBFF"/>
                </a:gs>
                <a:gs pos="35000">
                  <a:srgbClr val="D1E5FE"/>
                </a:gs>
                <a:gs pos="100000">
                  <a:srgbClr val="EEF5FF"/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66"/>
            <p:cNvSpPr txBox="1"/>
            <p:nvPr/>
          </p:nvSpPr>
          <p:spPr>
            <a:xfrm>
              <a:off x="1710759" y="3088697"/>
              <a:ext cx="5021461" cy="792149"/>
            </a:xfrm>
            <a:prstGeom prst="rect">
              <a:avLst/>
            </a:prstGeom>
            <a:noFill/>
            <a:ln>
              <a:noFill/>
            </a:ln>
          </p:spPr>
          <p:txBody>
            <a:bodyPr lIns="349300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70"/>
                </a:spcAft>
                <a:buSzPct val="25000"/>
                <a:buNone/>
              </a:pPr>
              <a:r>
                <a:rPr lang="ru-RU" sz="2000" b="0" i="0" u="none" strike="noStrike" cap="none" baseline="0" dirty="0" err="1">
                  <a:solidFill>
                    <a:schemeClr val="tx2"/>
                  </a:solidFill>
                  <a:latin typeface="+mn-lt"/>
                  <a:ea typeface="Calibri"/>
                  <a:cs typeface="Calibri"/>
                  <a:sym typeface="Calibri"/>
                </a:rPr>
                <a:t>Медолечение</a:t>
              </a:r>
              <a:r>
                <a:rPr lang="ru-RU" sz="2000" b="0" i="0" u="none" strike="noStrike" cap="none" baseline="0" dirty="0">
                  <a:solidFill>
                    <a:schemeClr val="tx2"/>
                  </a:solidFill>
                  <a:latin typeface="+mn-lt"/>
                  <a:ea typeface="Calibri"/>
                  <a:cs typeface="Calibri"/>
                  <a:sym typeface="Calibri"/>
                </a:rPr>
                <a:t>, </a:t>
              </a:r>
              <a:r>
                <a:rPr lang="ru-RU" sz="2000" b="0" i="0" u="none" strike="noStrike" cap="none" baseline="0" dirty="0" err="1">
                  <a:solidFill>
                    <a:schemeClr val="tx2"/>
                  </a:solidFill>
                  <a:latin typeface="+mn-lt"/>
                  <a:ea typeface="Calibri"/>
                  <a:cs typeface="Calibri"/>
                  <a:sym typeface="Calibri"/>
                </a:rPr>
                <a:t>целительство</a:t>
              </a:r>
              <a:endParaRPr lang="ru-RU" sz="2000" b="0" i="0" u="none" strike="noStrike" cap="none" baseline="0" dirty="0">
                <a:solidFill>
                  <a:schemeClr val="tx2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167"/>
            <p:cNvSpPr/>
            <p:nvPr/>
          </p:nvSpPr>
          <p:spPr>
            <a:xfrm>
              <a:off x="1116648" y="3088697"/>
              <a:ext cx="792149" cy="792149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8"/>
            <p:cNvSpPr/>
            <p:nvPr/>
          </p:nvSpPr>
          <p:spPr>
            <a:xfrm rot="10800000">
              <a:off x="1512722" y="4117308"/>
              <a:ext cx="5219498" cy="792149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BEDBFF"/>
                </a:gs>
                <a:gs pos="35000">
                  <a:srgbClr val="D1E5FE"/>
                </a:gs>
                <a:gs pos="100000">
                  <a:srgbClr val="EEF5FF"/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69"/>
            <p:cNvSpPr txBox="1"/>
            <p:nvPr/>
          </p:nvSpPr>
          <p:spPr>
            <a:xfrm>
              <a:off x="1710759" y="4117308"/>
              <a:ext cx="5021461" cy="792149"/>
            </a:xfrm>
            <a:prstGeom prst="rect">
              <a:avLst/>
            </a:prstGeom>
            <a:noFill/>
            <a:ln>
              <a:noFill/>
            </a:ln>
          </p:spPr>
          <p:txBody>
            <a:bodyPr lIns="349300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70"/>
                </a:spcAft>
                <a:buSzPct val="25000"/>
                <a:buNone/>
              </a:pPr>
              <a:r>
                <a:rPr lang="ru-RU" sz="2000" b="0" i="0" u="none" strike="noStrike" cap="none" baseline="0" dirty="0">
                  <a:solidFill>
                    <a:schemeClr val="tx2"/>
                  </a:solidFill>
                  <a:latin typeface="+mn-lt"/>
                  <a:ea typeface="Calibri"/>
                  <a:cs typeface="Calibri"/>
                  <a:sym typeface="Calibri"/>
                </a:rPr>
                <a:t>Народные рецепты, проверенные временем</a:t>
              </a:r>
            </a:p>
          </p:txBody>
        </p:sp>
        <p:sp>
          <p:nvSpPr>
            <p:cNvPr id="18" name="Shape 170"/>
            <p:cNvSpPr/>
            <p:nvPr/>
          </p:nvSpPr>
          <p:spPr>
            <a:xfrm>
              <a:off x="1116648" y="4117308"/>
              <a:ext cx="792149" cy="792149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4624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598602" cy="3800148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2600" dirty="0" smtClean="0"/>
          </a:p>
          <a:p>
            <a:pPr marL="0" lvl="0" indent="0">
              <a:buNone/>
            </a:pPr>
            <a:r>
              <a:rPr lang="ru-RU" sz="2600" dirty="0"/>
              <a:t>Культурные традиции наглядно иллюстрируют с одной стороны -  общие корни, с другой стороны  – индивидуальность каждого </a:t>
            </a:r>
            <a:r>
              <a:rPr lang="ru-RU" sz="2600" dirty="0" smtClean="0"/>
              <a:t>народа</a:t>
            </a:r>
          </a:p>
          <a:p>
            <a:pPr lvl="0"/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Исторические соседи Псковской области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lvl="0" indent="0"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2600" dirty="0" smtClean="0">
                <a:latin typeface="Calibri"/>
                <a:sym typeface="Calibri"/>
              </a:rPr>
              <a:t>Белоруссия</a:t>
            </a:r>
          </a:p>
          <a:p>
            <a:r>
              <a:rPr lang="ru-RU" sz="2600" dirty="0" smtClean="0">
                <a:latin typeface="Calibri"/>
                <a:sym typeface="Calibri"/>
              </a:rPr>
              <a:t>Латвия</a:t>
            </a:r>
          </a:p>
          <a:p>
            <a:r>
              <a:rPr lang="ru-RU" sz="2600" dirty="0" smtClean="0">
                <a:latin typeface="Calibri"/>
                <a:sym typeface="Calibri"/>
              </a:rPr>
              <a:t>Эстония</a:t>
            </a:r>
          </a:p>
          <a:p>
            <a:r>
              <a:rPr lang="ru-RU" sz="2600" dirty="0" smtClean="0">
                <a:latin typeface="Calibri"/>
                <a:sym typeface="Calibri"/>
              </a:rPr>
              <a:t>Народность сета</a:t>
            </a:r>
            <a:endParaRPr lang="ru-RU" sz="2600" dirty="0" smtClean="0"/>
          </a:p>
          <a:p>
            <a:pPr lvl="0"/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buNone/>
            </a:pPr>
            <a:endParaRPr lang="ru-RU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99011"/>
            <a:ext cx="9143999" cy="11222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Обмен культурными традициями как основа развития цивилизации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881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 idx="4294967295"/>
          </p:nvPr>
        </p:nvSpPr>
        <p:spPr>
          <a:xfrm>
            <a:off x="0" y="238383"/>
            <a:ext cx="9144000" cy="4598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000" b="0" i="0" u="none" strike="noStrike" cap="none" baseline="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Обмен культурными традициями</a:t>
            </a:r>
          </a:p>
        </p:txBody>
      </p:sp>
      <p:sp>
        <p:nvSpPr>
          <p:cNvPr id="183" name="Shape 183"/>
          <p:cNvSpPr/>
          <p:nvPr/>
        </p:nvSpPr>
        <p:spPr>
          <a:xfrm>
            <a:off x="580290" y="1031197"/>
            <a:ext cx="2184082" cy="327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/>
          <p:nvPr/>
        </p:nvSpPr>
        <p:spPr>
          <a:xfrm>
            <a:off x="580290" y="1031197"/>
            <a:ext cx="2184082" cy="327612"/>
          </a:xfrm>
          <a:prstGeom prst="rect">
            <a:avLst/>
          </a:prstGeom>
          <a:noFill/>
          <a:ln>
            <a:noFill/>
          </a:ln>
        </p:spPr>
        <p:txBody>
          <a:bodyPr lIns="0" tIns="68575" rIns="68575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3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2995248" y="1031197"/>
            <a:ext cx="2184082" cy="327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/>
          <p:nvPr/>
        </p:nvSpPr>
        <p:spPr>
          <a:xfrm>
            <a:off x="2995248" y="1031197"/>
            <a:ext cx="2184082" cy="327612"/>
          </a:xfrm>
          <a:prstGeom prst="rect">
            <a:avLst/>
          </a:prstGeom>
          <a:noFill/>
          <a:ln>
            <a:noFill/>
          </a:ln>
        </p:spPr>
        <p:txBody>
          <a:bodyPr lIns="0" tIns="68575" rIns="68575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3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580290" y="3826235"/>
            <a:ext cx="2184082" cy="327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2995248" y="3826235"/>
            <a:ext cx="2184082" cy="327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372" y="4153847"/>
            <a:ext cx="3436923" cy="2293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 l="14732" t="3069" r="9169" b="6129"/>
          <a:stretch/>
        </p:blipFill>
        <p:spPr>
          <a:xfrm>
            <a:off x="432974" y="4153847"/>
            <a:ext cx="1603824" cy="2293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" name="Shape 194"/>
          <p:cNvPicPr preferRelativeResize="0"/>
          <p:nvPr/>
        </p:nvPicPr>
        <p:blipFill rotWithShape="1">
          <a:blip r:embed="rId5">
            <a:alphaModFix/>
          </a:blip>
          <a:srcRect l="14130" t="3906" r="8397" b="9272"/>
          <a:stretch/>
        </p:blipFill>
        <p:spPr>
          <a:xfrm>
            <a:off x="6856432" y="4153847"/>
            <a:ext cx="1755550" cy="2293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t="1363" r="3064" b="3537"/>
          <a:stretch/>
        </p:blipFill>
        <p:spPr bwMode="auto">
          <a:xfrm>
            <a:off x="299258" y="2086495"/>
            <a:ext cx="1820488" cy="1679170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t="1464" r="3033" b="3436"/>
          <a:stretch/>
        </p:blipFill>
        <p:spPr bwMode="auto">
          <a:xfrm>
            <a:off x="2460567" y="2086495"/>
            <a:ext cx="1870364" cy="1679170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" t="3460" r="1394" b="4723"/>
          <a:stretch/>
        </p:blipFill>
        <p:spPr bwMode="auto">
          <a:xfrm>
            <a:off x="4696691" y="2086495"/>
            <a:ext cx="1961804" cy="1679170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t="3282" r="3615" b="1587"/>
          <a:stretch/>
        </p:blipFill>
        <p:spPr bwMode="auto">
          <a:xfrm>
            <a:off x="6982691" y="2086495"/>
            <a:ext cx="1862051" cy="1679170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837447"/>
            <a:ext cx="3812645" cy="2429934"/>
          </a:xfrm>
        </p:spPr>
        <p:txBody>
          <a:bodyPr numCol="1">
            <a:noAutofit/>
          </a:bodyPr>
          <a:lstStyle/>
          <a:p>
            <a:pPr lvl="0" algn="ctr"/>
            <a:r>
              <a:rPr lang="ru-RU" b="1" dirty="0" smtClean="0"/>
              <a:t>Экология</a:t>
            </a:r>
            <a:r>
              <a:rPr lang="ru-RU" sz="1800" dirty="0" smtClean="0">
                <a:solidFill>
                  <a:schemeClr val="bg1"/>
                </a:solidFill>
                <a:sym typeface="Calibri"/>
              </a:rPr>
              <a:t/>
            </a:r>
            <a:br>
              <a:rPr lang="ru-RU" sz="1800" dirty="0" smtClean="0">
                <a:solidFill>
                  <a:schemeClr val="bg1"/>
                </a:solidFill>
                <a:sym typeface="Calibri"/>
              </a:rPr>
            </a:br>
            <a:r>
              <a:rPr lang="ru-RU" sz="18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"Жизнь в стиле "Эко" - все, что связано с современными тенденциями и трендами направленными на сохранение окружающей среды и эко-сберегающими технологиями</a:t>
            </a:r>
            <a:br>
              <a:rPr lang="ru-RU" sz="18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3284313"/>
            <a:ext cx="3818467" cy="2421467"/>
          </a:xfrm>
        </p:spPr>
        <p:txBody>
          <a:bodyPr/>
          <a:lstStyle/>
          <a:p>
            <a:pPr lvl="0" algn="ctr"/>
            <a:r>
              <a:rPr lang="ru-RU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Экотуризм </a:t>
            </a:r>
            <a:r>
              <a:rPr lang="ru-RU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— относительно молодое направление, возникшее благодаря тому, что люди стали внимательнее относиться и к своему здоровью, и к состоянию окружающей среды. </a:t>
            </a:r>
          </a:p>
          <a:p>
            <a:endParaRPr lang="ru-RU" dirty="0"/>
          </a:p>
        </p:txBody>
      </p:sp>
      <p:pic>
        <p:nvPicPr>
          <p:cNvPr id="5" name="Shape 203"/>
          <p:cNvPicPr preferRelativeResize="0">
            <a:picLocks noGrp="1"/>
          </p:cNvPicPr>
          <p:nvPr>
            <p:ph type="pic" idx="1"/>
          </p:nvPr>
        </p:nvPicPr>
        <p:blipFill>
          <a:blip r:embed="rId2">
            <a:alphaModFix/>
          </a:blip>
          <a:srcRect l="9378" r="9378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80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Экологический. Сельский туризм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5" y="3283530"/>
            <a:ext cx="7818951" cy="1424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ru-RU" dirty="0">
                <a:latin typeface="+mn-lt"/>
                <a:ea typeface="Calibri"/>
                <a:cs typeface="Calibri"/>
                <a:sym typeface="Calibri"/>
              </a:rPr>
              <a:t>Презентация Программы Развития эко-туризма,  сельского отдыха в районах Псковской области</a:t>
            </a:r>
          </a:p>
          <a:p>
            <a:pPr lvl="0" algn="l">
              <a:spcBef>
                <a:spcPts val="0"/>
              </a:spcBef>
              <a:buClr>
                <a:schemeClr val="dk1"/>
              </a:buClr>
            </a:pPr>
            <a:r>
              <a:rPr lang="ru-RU" dirty="0" smtClean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Презентация </a:t>
            </a:r>
            <a:r>
              <a:rPr lang="ru-RU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Программы Развития эко-туризма,  сельского отдыха в районах Псковской области</a:t>
            </a:r>
          </a:p>
        </p:txBody>
      </p:sp>
      <p:pic>
        <p:nvPicPr>
          <p:cNvPr id="8" name="Shape 211"/>
          <p:cNvPicPr preferRelativeResize="0">
            <a:picLocks noGrp="1"/>
          </p:cNvPicPr>
          <p:nvPr>
            <p:ph sz="half" idx="2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6814" y="3636825"/>
            <a:ext cx="3635118" cy="2697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hape 210"/>
          <p:cNvPicPr preferRelativeResize="0">
            <a:picLocks noGrp="1"/>
          </p:cNvPicPr>
          <p:nvPr>
            <p:ph sz="quarter" idx="4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277" y="3668699"/>
            <a:ext cx="3822700" cy="2633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3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80014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Выставка народных промыслов:</a:t>
            </a:r>
          </a:p>
          <a:p>
            <a:pPr marL="0" indent="0">
              <a:buNone/>
            </a:pPr>
            <a:endParaRPr lang="ru-RU" sz="2600" dirty="0" smtClean="0"/>
          </a:p>
          <a:p>
            <a:pPr lvl="0"/>
            <a:r>
              <a:rPr lang="ru-RU" dirty="0" smtClean="0">
                <a:ea typeface="Calibri"/>
                <a:cs typeface="Calibri"/>
                <a:sym typeface="Calibri"/>
              </a:rPr>
              <a:t>Ярмарка</a:t>
            </a:r>
          </a:p>
          <a:p>
            <a:r>
              <a:rPr lang="ru-RU" dirty="0" smtClean="0">
                <a:ea typeface="Calibri"/>
                <a:cs typeface="Calibri"/>
                <a:sym typeface="Calibri"/>
              </a:rPr>
              <a:t>Мастер-классы</a:t>
            </a:r>
          </a:p>
          <a:p>
            <a:r>
              <a:rPr lang="ru-RU" dirty="0" smtClean="0">
                <a:ea typeface="Calibri"/>
                <a:cs typeface="Calibri"/>
                <a:sym typeface="Calibri"/>
              </a:rPr>
              <a:t>Бизнес-программа в формате «Круглый стол»</a:t>
            </a:r>
            <a:endParaRPr lang="ru-RU" dirty="0">
              <a:ea typeface="Calibri"/>
              <a:cs typeface="Calibri"/>
              <a:sym typeface="Calibri"/>
            </a:endParaRPr>
          </a:p>
          <a:p>
            <a:r>
              <a:rPr lang="ru-RU" dirty="0" smtClean="0">
                <a:ea typeface="Calibri"/>
                <a:cs typeface="Calibri"/>
                <a:sym typeface="Calibri"/>
              </a:rPr>
              <a:t>Семинары</a:t>
            </a:r>
          </a:p>
          <a:p>
            <a:pPr lvl="0"/>
            <a:r>
              <a:rPr lang="ru-RU" dirty="0">
                <a:ea typeface="Calibri"/>
                <a:cs typeface="Calibri"/>
                <a:sym typeface="Calibri"/>
              </a:rPr>
              <a:t> </a:t>
            </a:r>
            <a:r>
              <a:rPr lang="ru-RU" dirty="0" smtClean="0">
                <a:ea typeface="Calibri"/>
                <a:cs typeface="Calibri"/>
                <a:sym typeface="Calibri"/>
              </a:rPr>
              <a:t>Деловое общение</a:t>
            </a:r>
            <a:endParaRPr lang="ru-RU" dirty="0">
              <a:ea typeface="Calibri"/>
              <a:cs typeface="Calibri"/>
              <a:sym typeface="Calibri"/>
            </a:endParaRPr>
          </a:p>
          <a:p>
            <a:pPr lvl="0"/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5389" y="587710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Площадки Фестиваля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9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Выставки-ярмарки</a:t>
            </a:r>
            <a:endParaRPr lang="ru-RU" dirty="0"/>
          </a:p>
        </p:txBody>
      </p:sp>
      <p:pic>
        <p:nvPicPr>
          <p:cNvPr id="5" name="Picture 3" descr="C:\Users\Аринаджи\Documents\фото для презентации\õ«Ô« ñ½´ »ÓÑºÑ¡Ôáµ¿¿\DSCF247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5" y="2994358"/>
            <a:ext cx="4208027" cy="3156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ринаджи\Documents\фото для презентации\õ«Ô« ñ½´ »ÓÑºÑ¡Ôáµ¿¿\DSCF248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28" y="2994358"/>
            <a:ext cx="4208027" cy="3156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33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800148"/>
          </a:xfrm>
          <a:ln>
            <a:noFill/>
          </a:ln>
        </p:spPr>
        <p:txBody>
          <a:bodyPr>
            <a:normAutofit/>
          </a:bodyPr>
          <a:lstStyle/>
          <a:p>
            <a:pPr lvl="0"/>
            <a:r>
              <a:rPr lang="ru-RU" dirty="0">
                <a:latin typeface="+mj-lt"/>
                <a:ea typeface="Calibri"/>
                <a:cs typeface="Calibri"/>
                <a:sym typeface="Calibri"/>
              </a:rPr>
              <a:t>Творческие коллективы</a:t>
            </a:r>
          </a:p>
          <a:p>
            <a:pPr lvl="0"/>
            <a:r>
              <a:rPr lang="ru-RU" dirty="0">
                <a:latin typeface="+mj-lt"/>
                <a:ea typeface="Calibri"/>
                <a:cs typeface="Calibri"/>
                <a:sym typeface="Calibri"/>
              </a:rPr>
              <a:t>Народного танца</a:t>
            </a:r>
          </a:p>
          <a:p>
            <a:pPr lvl="0"/>
            <a:r>
              <a:rPr lang="ru-RU" dirty="0">
                <a:latin typeface="+mj-lt"/>
                <a:ea typeface="Calibri"/>
                <a:cs typeface="Calibri"/>
                <a:sym typeface="Calibri"/>
              </a:rPr>
              <a:t>Народной песни</a:t>
            </a:r>
          </a:p>
          <a:p>
            <a:pPr lvl="0"/>
            <a:r>
              <a:rPr lang="ru-RU" dirty="0">
                <a:latin typeface="+mj-lt"/>
                <a:ea typeface="Calibri"/>
                <a:cs typeface="Calibri"/>
                <a:sym typeface="Calibri"/>
              </a:rPr>
              <a:t>Народных </a:t>
            </a:r>
            <a:r>
              <a:rPr lang="ru-RU" dirty="0" smtClean="0">
                <a:latin typeface="+mj-lt"/>
                <a:ea typeface="Calibri"/>
                <a:cs typeface="Calibri"/>
                <a:sym typeface="Calibri"/>
              </a:rPr>
              <a:t>инструментов</a:t>
            </a:r>
          </a:p>
          <a:p>
            <a:r>
              <a:rPr lang="ru-RU" dirty="0">
                <a:latin typeface="+mj-lt"/>
                <a:ea typeface="Calibri"/>
                <a:cs typeface="Calibri"/>
                <a:sym typeface="Calibri"/>
              </a:rPr>
              <a:t>Современные коллективы</a:t>
            </a:r>
          </a:p>
          <a:p>
            <a:r>
              <a:rPr lang="ru-RU" dirty="0">
                <a:latin typeface="+mj-lt"/>
                <a:ea typeface="Calibri"/>
                <a:cs typeface="Calibri"/>
                <a:sym typeface="Calibri"/>
              </a:rPr>
              <a:t>Авторская песня</a:t>
            </a:r>
          </a:p>
          <a:p>
            <a:pPr lvl="0"/>
            <a:r>
              <a:rPr lang="ru-RU" dirty="0" smtClean="0">
                <a:latin typeface="+mj-lt"/>
                <a:ea typeface="Calibri"/>
                <a:cs typeface="Calibri"/>
                <a:sym typeface="Calibri"/>
              </a:rPr>
              <a:t>Российская оздоровительная система</a:t>
            </a:r>
          </a:p>
          <a:p>
            <a:endParaRPr lang="ru-RU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5389" y="587710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Участники Фестиваля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0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962054" y="1552713"/>
            <a:ext cx="7408862" cy="151447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Ежегодный фестиваль для жителей и гостей Псковской области.</a:t>
            </a:r>
          </a:p>
          <a:p>
            <a:r>
              <a:rPr lang="ru-RU" dirty="0" smtClean="0"/>
              <a:t>Для туристов из других регионов и ближнего Зарубежья.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38627"/>
            <a:ext cx="9144000" cy="69264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Фестиваль «Река Великая»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6" name="Picture 4" descr="http://pskovichka.ru/_ph/1/4610451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"/>
          <a:stretch/>
        </p:blipFill>
        <p:spPr bwMode="auto">
          <a:xfrm>
            <a:off x="1308501" y="3047573"/>
            <a:ext cx="5710366" cy="37045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271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Фестиваля</a:t>
            </a:r>
            <a:endParaRPr lang="ru-RU" dirty="0"/>
          </a:p>
        </p:txBody>
      </p:sp>
      <p:pic>
        <p:nvPicPr>
          <p:cNvPr id="5123" name="Picture 3" descr="C:\Users\Аринаджи\Documents\фото для презентации\õ«Ô« ñ½´ »ÓÑºÑ¡Ôáµ¿¿\DSCF229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32" y="2969419"/>
            <a:ext cx="4153996" cy="31154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ринаджи\Documents\фото для презентации\õ«Ô« ñ½´ »ÓÑºÑ¡Ôáµ¿¿\DSCF246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775" y="2969419"/>
            <a:ext cx="4153996" cy="31154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1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Фестиваля</a:t>
            </a:r>
            <a:endParaRPr lang="ru-RU" dirty="0"/>
          </a:p>
        </p:txBody>
      </p:sp>
      <p:pic>
        <p:nvPicPr>
          <p:cNvPr id="6146" name="Picture 2" descr="C:\Users\Аринаджи\Documents\фото для презентации\õ«Ô« ñ½´ »ÓÑºÑ¡Ôáµ¿¿\DSCF249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13" y="2809701"/>
            <a:ext cx="4157577" cy="3118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ринаджи\Documents\фото для презентации\õ«Ô« ñ½´ »ÓÑºÑ¡Ôáµ¿¿\õ«Ô« ñ½´ »ÓÑºÑ¡Ôáµ¿¿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84" y="2809701"/>
            <a:ext cx="4157577" cy="3118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8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966422"/>
            <a:ext cx="7408333" cy="3800148"/>
          </a:xfrm>
          <a:ln>
            <a:noFill/>
          </a:ln>
        </p:spPr>
        <p:txBody>
          <a:bodyPr>
            <a:normAutofit/>
          </a:bodyPr>
          <a:lstStyle/>
          <a:p>
            <a:pPr lvl="0"/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Команда аниматоров работает все дни Фестиваля</a:t>
            </a:r>
          </a:p>
          <a:p>
            <a:pPr lvl="0"/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Хоровод для всех участников</a:t>
            </a:r>
          </a:p>
          <a:p>
            <a:pPr lvl="0"/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Конкурс на исполнение народной песни</a:t>
            </a:r>
          </a:p>
          <a:p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Конкурсы на лучший народный </a:t>
            </a:r>
            <a:r>
              <a:rPr lang="ru-RU" dirty="0" smtClean="0">
                <a:latin typeface="Calibri"/>
                <a:ea typeface="Calibri"/>
                <a:cs typeface="Calibri"/>
                <a:sym typeface="Calibri"/>
              </a:rPr>
              <a:t>костюм</a:t>
            </a:r>
          </a:p>
          <a:p>
            <a:r>
              <a:rPr lang="ru-RU" dirty="0" smtClean="0">
                <a:latin typeface="Calibri"/>
                <a:ea typeface="Calibri"/>
                <a:cs typeface="Calibri"/>
                <a:sym typeface="Calibri"/>
              </a:rPr>
              <a:t>Конкурс на лучшее традиционное блюдо</a:t>
            </a:r>
            <a:endParaRPr lang="ru-RU" dirty="0" smtClean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Мама , папа, я – дружная семья</a:t>
            </a:r>
            <a:r>
              <a:rPr lang="ru-RU" dirty="0" smtClean="0">
                <a:latin typeface="Calibri"/>
                <a:ea typeface="Calibri"/>
                <a:cs typeface="Calibri"/>
                <a:sym typeface="Calibri"/>
              </a:rPr>
              <a:t>!</a:t>
            </a:r>
            <a:endParaRPr lang="ru-RU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Розыгрыши призов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5389" y="58771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Анимационно</a:t>
            </a:r>
            <a:r>
              <a:rPr lang="ru-RU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-развлекательная</a:t>
            </a:r>
            <a:br>
              <a:rPr lang="ru-RU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</a:br>
            <a:r>
              <a:rPr lang="ru-RU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программа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8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92093"/>
            <a:ext cx="7408333" cy="3800148"/>
          </a:xfrm>
          <a:ln>
            <a:noFill/>
          </a:ln>
        </p:spPr>
        <p:txBody>
          <a:bodyPr>
            <a:normAutofit/>
          </a:bodyPr>
          <a:lstStyle/>
          <a:p>
            <a:pPr lvl="0"/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Псковское агентство новостей (ПАИ)</a:t>
            </a:r>
          </a:p>
          <a:p>
            <a:pPr lvl="0"/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Псковское телевидение</a:t>
            </a:r>
          </a:p>
          <a:p>
            <a:pPr lvl="0"/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Псковское радио</a:t>
            </a:r>
          </a:p>
          <a:p>
            <a:pPr lvl="0"/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Псковские издания</a:t>
            </a:r>
          </a:p>
          <a:p>
            <a:pPr lvl="0"/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Канал «Культура»</a:t>
            </a:r>
          </a:p>
          <a:p>
            <a:pPr lvl="0"/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Реклама на АЗС</a:t>
            </a:r>
          </a:p>
          <a:p>
            <a:pPr lvl="0"/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Бил-</a:t>
            </a:r>
            <a:r>
              <a:rPr lang="ru-RU" dirty="0" err="1">
                <a:latin typeface="Calibri"/>
                <a:ea typeface="Calibri"/>
                <a:cs typeface="Calibri"/>
                <a:sym typeface="Calibri"/>
              </a:rPr>
              <a:t>борды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Интернет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5389" y="587710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Информационная поддержка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278918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ea typeface="Calibri"/>
                <a:cs typeface="Calibri"/>
                <a:sym typeface="Calibri"/>
              </a:rPr>
              <a:t>УО «</a:t>
            </a:r>
            <a:r>
              <a:rPr lang="ru-RU" dirty="0" err="1" smtClean="0">
                <a:ea typeface="Calibri"/>
                <a:cs typeface="Calibri"/>
                <a:sym typeface="Calibri"/>
              </a:rPr>
              <a:t>Соцтурпроф</a:t>
            </a:r>
            <a:r>
              <a:rPr lang="ru-RU" dirty="0" smtClean="0">
                <a:ea typeface="Calibri"/>
                <a:cs typeface="Calibri"/>
                <a:sym typeface="Calibri"/>
              </a:rPr>
              <a:t>»</a:t>
            </a:r>
          </a:p>
          <a:p>
            <a:pPr lvl="0"/>
            <a:r>
              <a:rPr lang="ru-RU" dirty="0" smtClean="0">
                <a:ea typeface="Calibri"/>
                <a:cs typeface="Calibri"/>
                <a:sym typeface="Calibri"/>
              </a:rPr>
              <a:t>Российский Союз молодежи</a:t>
            </a:r>
          </a:p>
          <a:p>
            <a:pPr lvl="0"/>
            <a:r>
              <a:rPr lang="ru-RU" dirty="0" smtClean="0">
                <a:ea typeface="Calibri"/>
                <a:cs typeface="Calibri"/>
                <a:sym typeface="Calibri"/>
              </a:rPr>
              <a:t>Фонд поддержки предпринимательства</a:t>
            </a:r>
            <a:endParaRPr lang="ru-RU" dirty="0">
              <a:ea typeface="Calibri"/>
              <a:cs typeface="Calibri"/>
              <a:sym typeface="Calibri"/>
            </a:endParaRPr>
          </a:p>
          <a:p>
            <a:pPr lvl="0"/>
            <a:r>
              <a:rPr lang="ru-RU" dirty="0">
                <a:ea typeface="Calibri"/>
                <a:cs typeface="Calibri"/>
                <a:sym typeface="Calibri"/>
              </a:rPr>
              <a:t>ЦМК «Новые возможности»</a:t>
            </a:r>
          </a:p>
          <a:p>
            <a:pPr lvl="0"/>
            <a:r>
              <a:rPr lang="ru-RU" dirty="0">
                <a:ea typeface="Calibri"/>
                <a:cs typeface="Calibri"/>
                <a:sym typeface="Calibri"/>
              </a:rPr>
              <a:t>Творческое объединение «Супер»</a:t>
            </a:r>
          </a:p>
          <a:p>
            <a:pPr lvl="0"/>
            <a:r>
              <a:rPr lang="ru-RU" dirty="0">
                <a:ea typeface="Calibri"/>
                <a:cs typeface="Calibri"/>
                <a:sym typeface="Calibri"/>
              </a:rPr>
              <a:t>«</a:t>
            </a:r>
            <a:r>
              <a:rPr lang="ru-RU" dirty="0" err="1" smtClean="0">
                <a:ea typeface="Calibri"/>
                <a:cs typeface="Calibri"/>
                <a:sym typeface="Calibri"/>
              </a:rPr>
              <a:t>Лазеркрафт</a:t>
            </a:r>
            <a:r>
              <a:rPr lang="ru-RU" dirty="0" smtClean="0">
                <a:ea typeface="Calibri"/>
                <a:cs typeface="Calibri"/>
                <a:sym typeface="Calibri"/>
              </a:rPr>
              <a:t>»</a:t>
            </a:r>
            <a:endParaRPr lang="ru-RU" dirty="0">
              <a:ea typeface="Calibri"/>
              <a:cs typeface="Calibri"/>
              <a:sym typeface="Calibri"/>
            </a:endParaRPr>
          </a:p>
          <a:p>
            <a:pPr lvl="0"/>
            <a:r>
              <a:rPr lang="ru-RU" dirty="0">
                <a:ea typeface="Calibri"/>
                <a:cs typeface="Calibri"/>
                <a:sym typeface="Calibri"/>
              </a:rPr>
              <a:t>Псковский областной центр народного творчества “Дом ремесел</a:t>
            </a:r>
            <a:r>
              <a:rPr lang="ru-RU" dirty="0" smtClean="0">
                <a:ea typeface="Calibri"/>
                <a:cs typeface="Calibri"/>
                <a:sym typeface="Calibri"/>
              </a:rPr>
              <a:t>”</a:t>
            </a:r>
          </a:p>
          <a:p>
            <a:pPr lvl="0"/>
            <a:r>
              <a:rPr lang="ru-RU" i="1" dirty="0" smtClean="0">
                <a:ea typeface="Calibri"/>
                <a:cs typeface="Calibri"/>
                <a:sym typeface="Calibri"/>
              </a:rPr>
              <a:t>АНО «Центр инноваций социальной сферы»</a:t>
            </a:r>
            <a:endParaRPr lang="ru-RU" i="1" dirty="0">
              <a:ea typeface="Calibri"/>
              <a:cs typeface="Calibri"/>
              <a:sym typeface="Calibri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5389" y="587710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Организаторы Фестиваля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" y="5087390"/>
            <a:ext cx="9143999" cy="1296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поддержке Государственного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комитета Псковской области по культуре</a:t>
            </a:r>
          </a:p>
          <a:p>
            <a:pPr marL="0" indent="0" algn="ctr">
              <a:buNone/>
            </a:pP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www.rekavelikaya.ru</a:t>
            </a:r>
            <a:endParaRPr lang="ru-RU" u="sng" dirty="0" smtClean="0">
              <a:solidFill>
                <a:schemeClr val="accent1">
                  <a:lumMod val="75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4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Символика Фестиваля </a:t>
            </a:r>
            <a:br>
              <a:rPr lang="ru-RU" sz="4000" dirty="0" smtClean="0"/>
            </a:br>
            <a:r>
              <a:rPr lang="ru-RU" sz="4000" dirty="0" smtClean="0"/>
              <a:t>«Река Великая »</a:t>
            </a:r>
            <a:endParaRPr lang="ru-RU" sz="4000" dirty="0"/>
          </a:p>
        </p:txBody>
      </p:sp>
      <p:pic>
        <p:nvPicPr>
          <p:cNvPr id="7170" name="Picture 2" descr="C:\Users\Аринаджи\Documents\Презентация РВ 2018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1" y="2277590"/>
            <a:ext cx="4305993" cy="44157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800148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Ежегодное проведение фестиваля послужит: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600" dirty="0">
                <a:ea typeface="Calibri"/>
                <a:cs typeface="Calibri"/>
                <a:sym typeface="Calibri"/>
              </a:rPr>
              <a:t>Р</a:t>
            </a:r>
            <a:r>
              <a:rPr lang="ru-RU" sz="2600" dirty="0" smtClean="0">
                <a:ea typeface="Calibri"/>
                <a:cs typeface="Calibri"/>
                <a:sym typeface="Calibri"/>
              </a:rPr>
              <a:t>азвитию </a:t>
            </a:r>
            <a:r>
              <a:rPr lang="ru-RU" sz="2600" dirty="0">
                <a:ea typeface="Calibri"/>
                <a:cs typeface="Calibri"/>
                <a:sym typeface="Calibri"/>
              </a:rPr>
              <a:t>внутреннего туризма  Псковской области</a:t>
            </a:r>
          </a:p>
          <a:p>
            <a:r>
              <a:rPr lang="ru-RU" sz="2600" dirty="0" smtClean="0">
                <a:ea typeface="Calibri"/>
                <a:cs typeface="Calibri"/>
                <a:sym typeface="Calibri"/>
              </a:rPr>
              <a:t>Укрепление </a:t>
            </a:r>
            <a:r>
              <a:rPr lang="ru-RU" sz="2600" dirty="0">
                <a:ea typeface="Calibri"/>
                <a:cs typeface="Calibri"/>
                <a:sym typeface="Calibri"/>
              </a:rPr>
              <a:t>добрососедских отношений</a:t>
            </a:r>
          </a:p>
          <a:p>
            <a:r>
              <a:rPr lang="ru-RU" sz="2600" dirty="0" smtClean="0">
                <a:ea typeface="Calibri"/>
                <a:cs typeface="Calibri"/>
                <a:sym typeface="Calibri"/>
              </a:rPr>
              <a:t>Сохранению  </a:t>
            </a:r>
            <a:r>
              <a:rPr lang="ru-RU" sz="2600" dirty="0">
                <a:ea typeface="Calibri"/>
                <a:cs typeface="Calibri"/>
                <a:sym typeface="Calibri"/>
              </a:rPr>
              <a:t>культурных и духовных традиций </a:t>
            </a:r>
          </a:p>
          <a:p>
            <a:r>
              <a:rPr lang="ru-RU" sz="2600" dirty="0" smtClean="0">
                <a:ea typeface="Calibri"/>
                <a:cs typeface="Calibri"/>
                <a:sym typeface="Calibri"/>
              </a:rPr>
              <a:t>Развитию </a:t>
            </a:r>
            <a:r>
              <a:rPr lang="ru-RU" sz="2600" dirty="0">
                <a:ea typeface="Calibri"/>
                <a:cs typeface="Calibri"/>
                <a:sym typeface="Calibri"/>
              </a:rPr>
              <a:t>традиций меценатства и благотворительности</a:t>
            </a:r>
          </a:p>
          <a:p>
            <a:r>
              <a:rPr lang="ru-RU" sz="2600" dirty="0" smtClean="0">
                <a:ea typeface="Calibri"/>
                <a:cs typeface="Calibri"/>
                <a:sym typeface="Calibri"/>
              </a:rPr>
              <a:t>Формированию  </a:t>
            </a:r>
            <a:r>
              <a:rPr lang="ru-RU" sz="2600" dirty="0">
                <a:ea typeface="Calibri"/>
                <a:cs typeface="Calibri"/>
                <a:sym typeface="Calibri"/>
              </a:rPr>
              <a:t>имиджа  региона</a:t>
            </a:r>
          </a:p>
          <a:p>
            <a:r>
              <a:rPr lang="ru-RU" sz="2600" dirty="0" smtClean="0">
                <a:ea typeface="Calibri"/>
                <a:cs typeface="Calibri"/>
                <a:sym typeface="Calibri"/>
              </a:rPr>
              <a:t>Экономической </a:t>
            </a:r>
            <a:r>
              <a:rPr lang="ru-RU" sz="2600" dirty="0">
                <a:ea typeface="Calibri"/>
                <a:cs typeface="Calibri"/>
                <a:sym typeface="Calibri"/>
              </a:rPr>
              <a:t>и инвестиционной привлекательности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/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5389" y="58771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Время создавать традиции!</a:t>
            </a:r>
            <a:br>
              <a:rPr lang="ru-RU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600" dirty="0"/>
          </a:p>
          <a:p>
            <a:r>
              <a:rPr lang="ru-RU" sz="2600" dirty="0"/>
              <a:t>Развитие познавательного и экологического туризма в Псковской </a:t>
            </a:r>
            <a:r>
              <a:rPr lang="ru-RU" sz="2600" dirty="0" smtClean="0"/>
              <a:t>области</a:t>
            </a:r>
          </a:p>
          <a:p>
            <a:r>
              <a:rPr lang="ru-RU" sz="2600" dirty="0">
                <a:ea typeface="Calibri"/>
                <a:cs typeface="Calibri"/>
                <a:sym typeface="Calibri"/>
              </a:rPr>
              <a:t>Популяризация и сохранение  русской </a:t>
            </a:r>
            <a:r>
              <a:rPr lang="ru-RU" sz="2600" dirty="0" smtClean="0">
                <a:ea typeface="Calibri"/>
                <a:cs typeface="Calibri"/>
                <a:sym typeface="Calibri"/>
              </a:rPr>
              <a:t>традиционной культуры</a:t>
            </a:r>
          </a:p>
          <a:p>
            <a:r>
              <a:rPr lang="ru-RU" sz="2600" dirty="0" smtClean="0">
                <a:ea typeface="Calibri"/>
                <a:cs typeface="Calibri"/>
                <a:sym typeface="Calibri"/>
              </a:rPr>
              <a:t>Привлечение </a:t>
            </a:r>
            <a:r>
              <a:rPr lang="ru-RU" sz="2600" dirty="0">
                <a:ea typeface="Calibri"/>
                <a:cs typeface="Calibri"/>
                <a:sym typeface="Calibri"/>
              </a:rPr>
              <a:t>внимания широкой  общественности, образовательных структур, молодежных объединений и подрастающего поколения  к наследию русской культурной традиции: народных  промыслов , ремесел и хозяйствования.</a:t>
            </a:r>
          </a:p>
          <a:p>
            <a:pPr marL="0" indent="0">
              <a:buNone/>
            </a:pPr>
            <a:endParaRPr lang="ru-RU" dirty="0">
              <a:ea typeface="Calibri"/>
              <a:cs typeface="Calibri"/>
              <a:sym typeface="Calibri"/>
            </a:endParaRPr>
          </a:p>
          <a:p>
            <a:pPr lvl="0"/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5389" y="587710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Цели и задачи Фестиваля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8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41069" y="3581400"/>
            <a:ext cx="4073236" cy="2852651"/>
          </a:xfrm>
        </p:spPr>
        <p:txBody>
          <a:bodyPr>
            <a:normAutofit/>
          </a:bodyPr>
          <a:lstStyle/>
          <a:p>
            <a:r>
              <a:rPr lang="ru-RU" sz="2000" dirty="0"/>
              <a:t>проходит уже третий раз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Стартовал  </a:t>
            </a:r>
            <a:r>
              <a:rPr lang="ru-RU" sz="2000" dirty="0"/>
              <a:t>Фестиваль  в 2014г.  в Псковской области.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концепции заложена идея продвижения Фестиваля  вдоль течения  Реки Великой.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069" y="2286000"/>
            <a:ext cx="4031674" cy="125272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Фестиваль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«Река Великая»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Традиции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. Культура.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Экология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hape 114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534996" y="2266098"/>
            <a:ext cx="4392872" cy="3378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876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55194" y="2301398"/>
            <a:ext cx="7332595" cy="3550767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Развитие Фестиваля  в качестве регионального бренда «Река Великая</a:t>
            </a:r>
            <a:r>
              <a:rPr lang="ru-RU" sz="2000" dirty="0" smtClean="0"/>
              <a:t>»</a:t>
            </a:r>
            <a:endParaRPr lang="ru-RU" sz="2000" dirty="0"/>
          </a:p>
          <a:p>
            <a:r>
              <a:rPr lang="ru-RU" sz="2000" dirty="0"/>
              <a:t>Развитие тех территорий, которые готовы принять Фестиваль на своей площадке : города и поселения Псковской области.</a:t>
            </a:r>
          </a:p>
          <a:p>
            <a:r>
              <a:rPr lang="ru-RU" sz="2000" dirty="0"/>
              <a:t>Яркое мероприятие  событийного </a:t>
            </a:r>
            <a:r>
              <a:rPr lang="ru-RU" sz="2000" dirty="0" smtClean="0"/>
              <a:t>туризма</a:t>
            </a:r>
          </a:p>
          <a:p>
            <a:r>
              <a:rPr lang="ru-RU" sz="2000" dirty="0">
                <a:ea typeface="Arial"/>
                <a:cs typeface="Arial"/>
                <a:sym typeface="Arial"/>
              </a:rPr>
              <a:t>Ежегодное проведение Фестиваля помогает развитию как культурных, так и деловых взаимосвязей, обмену опытом, может быть, одной из территорий для реализации Программ  приграничного сотрудничества, хорошей «репетиционной базой» для подготовки к Ганзейским дням 2019 г.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2000" dirty="0">
              <a:ea typeface="Calibri"/>
              <a:cs typeface="Calibri"/>
              <a:sym typeface="Calibri"/>
            </a:endParaRPr>
          </a:p>
          <a:p>
            <a:pPr lvl="0"/>
            <a:endParaRPr lang="ru-RU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5389" y="587710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/>
              <a:t>Перспективы  развития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243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/>
          </a:p>
          <a:p>
            <a:r>
              <a:rPr lang="ru-RU" dirty="0"/>
              <a:t>Отличительная особенность нашего Фестиваля – Бизнес-день</a:t>
            </a:r>
          </a:p>
          <a:p>
            <a:r>
              <a:rPr lang="ru-RU" dirty="0"/>
              <a:t>Создание смыслового контекста для представителей среднего и малого бизнеса, участников бизнес-программы  Фестиваля.</a:t>
            </a:r>
          </a:p>
          <a:p>
            <a:r>
              <a:rPr lang="ru-RU" dirty="0"/>
              <a:t>Привлечение инвестиций для создания инфраструктуры </a:t>
            </a:r>
          </a:p>
          <a:p>
            <a:pPr marL="0" indent="0">
              <a:buNone/>
            </a:pPr>
            <a:endParaRPr lang="ru-RU" sz="2800" dirty="0">
              <a:ea typeface="Calibri"/>
              <a:cs typeface="Calibri"/>
              <a:sym typeface="Calibri"/>
            </a:endParaRPr>
          </a:p>
          <a:p>
            <a:pPr lvl="0"/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5389" y="587710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Бизнес-программа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9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/>
          </a:p>
          <a:p>
            <a:r>
              <a:rPr lang="ru-RU" dirty="0" smtClean="0">
                <a:latin typeface="Calibri"/>
                <a:ea typeface="Calibri"/>
                <a:cs typeface="Calibri"/>
                <a:sym typeface="Calibri"/>
              </a:rPr>
              <a:t>Интерактивное 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мероприятие для разных возрастных категорий </a:t>
            </a:r>
            <a:endParaRPr lang="ru-RU" dirty="0" smtClean="0"/>
          </a:p>
          <a:p>
            <a:pPr lvl="0"/>
            <a:r>
              <a:rPr lang="ru-RU" dirty="0" smtClean="0">
                <a:latin typeface="Calibri"/>
                <a:ea typeface="Calibri"/>
                <a:cs typeface="Calibri"/>
                <a:sym typeface="Calibri"/>
              </a:rPr>
              <a:t>Для  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"всей семьи" </a:t>
            </a:r>
          </a:p>
          <a:p>
            <a:pPr lvl="0"/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На открытом  воздухе на территории Финского </a:t>
            </a:r>
            <a:r>
              <a:rPr lang="ru-RU" dirty="0" smtClean="0">
                <a:latin typeface="Calibri"/>
                <a:ea typeface="Calibri"/>
                <a:cs typeface="Calibri"/>
                <a:sym typeface="Calibri"/>
              </a:rPr>
              <a:t>парка</a:t>
            </a:r>
          </a:p>
          <a:p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Гости Фестиваля  являются и его участниками, вовлекаются в игровые и анимационные процессы, происходящие на фестивальных площадках</a:t>
            </a:r>
          </a:p>
          <a:p>
            <a:pPr lvl="0"/>
            <a:endParaRPr lang="ru-RU" dirty="0" smtClean="0"/>
          </a:p>
          <a:p>
            <a:pPr marL="0" indent="0">
              <a:buNone/>
            </a:pPr>
            <a:endParaRPr lang="ru-RU" sz="2800" dirty="0">
              <a:ea typeface="Calibri"/>
              <a:cs typeface="Calibri"/>
              <a:sym typeface="Calibri"/>
            </a:endParaRPr>
          </a:p>
          <a:p>
            <a:pPr lvl="0"/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5389" y="587710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Формат Фестиваля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1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Тематические разделы. Культура.</a:t>
            </a:r>
            <a:endParaRPr lang="ru-RU" dirty="0"/>
          </a:p>
        </p:txBody>
      </p:sp>
      <p:pic>
        <p:nvPicPr>
          <p:cNvPr id="4" name="Picture 2" descr="C:\Users\Аринаджи\Documents\фото для презентации\õ«Ô« ñ½´ »ÓÑºÑ¡Ôáµ¿¿\DSCF26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0" b="13868"/>
          <a:stretch/>
        </p:blipFill>
        <p:spPr bwMode="auto">
          <a:xfrm>
            <a:off x="847898" y="2666807"/>
            <a:ext cx="7514705" cy="4000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5812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1928</TotalTime>
  <Words>577</Words>
  <Application>Microsoft Office PowerPoint</Application>
  <PresentationFormat>Экран (4:3)</PresentationFormat>
  <Paragraphs>138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Международный Фестиваль «Река Великая» Традиции. Культура. Экология</vt:lpstr>
      <vt:lpstr>Фестиваль «Река Великая»</vt:lpstr>
      <vt:lpstr>Время создавать традиции! </vt:lpstr>
      <vt:lpstr>Цели и задачи Фестиваля</vt:lpstr>
      <vt:lpstr>  Фестиваль  «Река Великая»  Традиции. Культура. Экология</vt:lpstr>
      <vt:lpstr>Перспективы  развития </vt:lpstr>
      <vt:lpstr>Бизнес-программа</vt:lpstr>
      <vt:lpstr>Формат Фестиваля</vt:lpstr>
      <vt:lpstr>Тематические разделы. Культура.</vt:lpstr>
      <vt:lpstr>Музыка, пение, танцы, обряды, обычаи</vt:lpstr>
      <vt:lpstr>Культура быта</vt:lpstr>
      <vt:lpstr>Презентация PowerPoint</vt:lpstr>
      <vt:lpstr>Обмен культурными традициями как основа развития цивилизации</vt:lpstr>
      <vt:lpstr>Обмен культурными традициями</vt:lpstr>
      <vt:lpstr>Экология "Жизнь в стиле "Эко" - все, что связано с современными тенденциями и трендами направленными на сохранение окружающей среды и эко-сберегающими технологиями </vt:lpstr>
      <vt:lpstr>Экологический. Сельский туризм</vt:lpstr>
      <vt:lpstr>Площадки Фестиваля</vt:lpstr>
      <vt:lpstr>Участники Выставки-ярмарки</vt:lpstr>
      <vt:lpstr>Участники Фестиваля</vt:lpstr>
      <vt:lpstr>Программа Фестиваля</vt:lpstr>
      <vt:lpstr>Программа Фестиваля</vt:lpstr>
      <vt:lpstr>Анимационно-развлекательная программа</vt:lpstr>
      <vt:lpstr>Информационная поддержка</vt:lpstr>
      <vt:lpstr>Организаторы Фестиваля</vt:lpstr>
      <vt:lpstr>Символика Фестиваля  «Река Великая 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«Река Великая» Традиции.Культура.Экология.</dc:title>
  <dc:creator>Надежда Смагина</dc:creator>
  <cp:lastModifiedBy>samsung</cp:lastModifiedBy>
  <cp:revision>61</cp:revision>
  <dcterms:modified xsi:type="dcterms:W3CDTF">2018-06-05T05:33:05Z</dcterms:modified>
</cp:coreProperties>
</file>